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7" r:id="rId2"/>
    <p:sldId id="30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0BBD96-B801-442D-9BC0-9D82994AE7FE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289634-D0B0-41D2-A9BE-495600AF9BBB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2800" b="1" baseline="0" dirty="0" smtClean="0">
              <a:solidFill>
                <a:srgbClr val="0070C0"/>
              </a:solidFill>
            </a:rPr>
            <a:t>Mr. </a:t>
          </a:r>
          <a:r>
            <a:rPr lang="en-US" sz="2800" b="1" baseline="0" dirty="0" err="1" smtClean="0">
              <a:solidFill>
                <a:srgbClr val="0070C0"/>
              </a:solidFill>
            </a:rPr>
            <a:t>Amol</a:t>
          </a:r>
          <a:r>
            <a:rPr lang="en-US" sz="2800" b="1" baseline="0" dirty="0" smtClean="0">
              <a:solidFill>
                <a:srgbClr val="0070C0"/>
              </a:solidFill>
            </a:rPr>
            <a:t> </a:t>
          </a:r>
          <a:r>
            <a:rPr lang="en-US" sz="2800" b="1" baseline="0" dirty="0" err="1" smtClean="0">
              <a:solidFill>
                <a:srgbClr val="0070C0"/>
              </a:solidFill>
            </a:rPr>
            <a:t>Jadhav</a:t>
          </a:r>
          <a:r>
            <a:rPr lang="en-US" sz="3000" b="1" baseline="0" dirty="0" smtClean="0">
              <a:solidFill>
                <a:srgbClr val="C00000"/>
              </a:solidFill>
            </a:rPr>
            <a:t/>
          </a:r>
          <a:br>
            <a:rPr lang="en-US" sz="3000" b="1" baseline="0" dirty="0" smtClean="0">
              <a:solidFill>
                <a:srgbClr val="C00000"/>
              </a:solidFill>
            </a:rPr>
          </a:br>
          <a:r>
            <a:rPr lang="en-US" sz="2400" b="1" baseline="0" dirty="0" smtClean="0">
              <a:solidFill>
                <a:srgbClr val="0070C0"/>
              </a:solidFill>
            </a:rPr>
            <a:t>Assistant Professor</a:t>
          </a:r>
          <a:br>
            <a:rPr lang="en-US" sz="2400" b="1" baseline="0" dirty="0" smtClean="0">
              <a:solidFill>
                <a:srgbClr val="0070C0"/>
              </a:solidFill>
            </a:rPr>
          </a:br>
          <a:r>
            <a:rPr lang="en-US" sz="2400" b="1" baseline="0" dirty="0" smtClean="0">
              <a:solidFill>
                <a:srgbClr val="0070C0"/>
              </a:solidFill>
            </a:rPr>
            <a:t>Department of Mathematics</a:t>
          </a:r>
          <a:br>
            <a:rPr lang="en-US" sz="2400" b="1" baseline="0" dirty="0" smtClean="0">
              <a:solidFill>
                <a:srgbClr val="0070C0"/>
              </a:solidFill>
            </a:rPr>
          </a:br>
          <a:r>
            <a:rPr lang="en-US" sz="2400" b="1" baseline="0" dirty="0" err="1" smtClean="0">
              <a:solidFill>
                <a:srgbClr val="0070C0"/>
              </a:solidFill>
            </a:rPr>
            <a:t>Vidya</a:t>
          </a:r>
          <a:r>
            <a:rPr lang="en-US" sz="2400" b="1" baseline="0" dirty="0" smtClean="0">
              <a:solidFill>
                <a:srgbClr val="0070C0"/>
              </a:solidFill>
            </a:rPr>
            <a:t> </a:t>
          </a:r>
          <a:r>
            <a:rPr lang="en-US" sz="2400" b="1" baseline="0" smtClean="0">
              <a:solidFill>
                <a:srgbClr val="0070C0"/>
              </a:solidFill>
            </a:rPr>
            <a:t>Pratishthan’s</a:t>
          </a:r>
          <a:r>
            <a:rPr lang="en-US" sz="2400" b="1" baseline="0" dirty="0" smtClean="0">
              <a:solidFill>
                <a:srgbClr val="0070C0"/>
              </a:solidFill>
            </a:rPr>
            <a:t> </a:t>
          </a:r>
          <a:r>
            <a:rPr lang="en-US" sz="2400" b="1" baseline="0" dirty="0" err="1" smtClean="0">
              <a:solidFill>
                <a:srgbClr val="0070C0"/>
              </a:solidFill>
            </a:rPr>
            <a:t>Kamalnayan</a:t>
          </a:r>
          <a:r>
            <a:rPr lang="en-US" sz="2400" b="1" baseline="0" dirty="0" smtClean="0">
              <a:solidFill>
                <a:srgbClr val="0070C0"/>
              </a:solidFill>
            </a:rPr>
            <a:t> Bajaj Institute of Engineering and Technology, </a:t>
          </a:r>
          <a:r>
            <a:rPr lang="en-US" sz="2400" b="1" baseline="0" dirty="0" err="1" smtClean="0">
              <a:solidFill>
                <a:srgbClr val="0070C0"/>
              </a:solidFill>
            </a:rPr>
            <a:t>Baramati</a:t>
          </a:r>
          <a:r>
            <a:rPr lang="en-US" sz="2800" b="1" baseline="0" dirty="0" smtClean="0">
              <a:solidFill>
                <a:srgbClr val="0070C0"/>
              </a:solidFill>
            </a:rPr>
            <a:t/>
          </a:r>
          <a:br>
            <a:rPr lang="en-US" sz="2800" b="1" baseline="0" dirty="0" smtClean="0">
              <a:solidFill>
                <a:srgbClr val="0070C0"/>
              </a:solidFill>
            </a:rPr>
          </a:br>
          <a:endParaRPr lang="en-US" sz="2800" b="1" baseline="0" dirty="0" smtClean="0">
            <a:solidFill>
              <a:srgbClr val="0070C0"/>
            </a:solidFill>
          </a:endParaRPr>
        </a:p>
        <a:p>
          <a:pPr rtl="0">
            <a:lnSpc>
              <a:spcPct val="100000"/>
            </a:lnSpc>
          </a:pPr>
          <a:r>
            <a:rPr lang="en-US" sz="2800" b="1" baseline="0" dirty="0" smtClean="0">
              <a:solidFill>
                <a:srgbClr val="C00000"/>
              </a:solidFill>
            </a:rPr>
            <a:t>Subject: Engineering Mathematics-III</a:t>
          </a:r>
          <a:br>
            <a:rPr lang="en-US" sz="2800" b="1" baseline="0" dirty="0" smtClean="0">
              <a:solidFill>
                <a:srgbClr val="C00000"/>
              </a:solidFill>
            </a:rPr>
          </a:br>
          <a:r>
            <a:rPr lang="en-US" sz="2800" b="1" baseline="0" dirty="0" smtClean="0">
              <a:solidFill>
                <a:srgbClr val="C00000"/>
              </a:solidFill>
            </a:rPr>
            <a:t>Topic: Inverse Z-Transform</a:t>
          </a:r>
          <a:r>
            <a:rPr lang="en-US" sz="2800" b="1" baseline="0" dirty="0" smtClean="0">
              <a:solidFill>
                <a:schemeClr val="accent1">
                  <a:lumMod val="75000"/>
                </a:schemeClr>
              </a:solidFill>
            </a:rPr>
            <a:t/>
          </a:r>
          <a:br>
            <a:rPr lang="en-US" sz="2800" b="1" baseline="0" dirty="0" smtClean="0">
              <a:solidFill>
                <a:schemeClr val="accent1">
                  <a:lumMod val="75000"/>
                </a:schemeClr>
              </a:solidFill>
            </a:rPr>
          </a:br>
          <a:r>
            <a:rPr lang="en-US" sz="3200" b="1" baseline="0" dirty="0" smtClean="0">
              <a:solidFill>
                <a:srgbClr val="C00000"/>
              </a:solidFill>
            </a:rPr>
            <a:t>Lecture No.- 06</a:t>
          </a:r>
          <a:endParaRPr lang="en-US" sz="3200" dirty="0">
            <a:solidFill>
              <a:srgbClr val="C00000"/>
            </a:solidFill>
          </a:endParaRPr>
        </a:p>
      </dgm:t>
    </dgm:pt>
    <dgm:pt modelId="{96A476AD-4B9A-41E8-B862-1D4B3822354A}" type="parTrans" cxnId="{469FAC4D-62B4-42D3-AF00-4BAE8122F37A}">
      <dgm:prSet/>
      <dgm:spPr/>
      <dgm:t>
        <a:bodyPr/>
        <a:lstStyle/>
        <a:p>
          <a:endParaRPr lang="en-US"/>
        </a:p>
      </dgm:t>
    </dgm:pt>
    <dgm:pt modelId="{17B0E9B7-9B7E-4FA5-BBC3-251E1D4DD51C}" type="sibTrans" cxnId="{469FAC4D-62B4-42D3-AF00-4BAE8122F37A}">
      <dgm:prSet/>
      <dgm:spPr/>
      <dgm:t>
        <a:bodyPr/>
        <a:lstStyle/>
        <a:p>
          <a:endParaRPr lang="en-US"/>
        </a:p>
      </dgm:t>
    </dgm:pt>
    <dgm:pt modelId="{F4C816BF-D4D0-41D7-9A9D-846E1EF364EE}" type="pres">
      <dgm:prSet presAssocID="{3E0BBD96-B801-442D-9BC0-9D82994AE7FE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C4CDD7-1700-4D9A-B49D-90BF3F7E3ECF}" type="pres">
      <dgm:prSet presAssocID="{DB289634-D0B0-41D2-A9BE-495600AF9BBB}" presName="circle1" presStyleLbl="node1" presStyleIdx="0" presStyleCnt="1" custScaleX="100081"/>
      <dgm:spPr/>
    </dgm:pt>
    <dgm:pt modelId="{FC8B7103-C7DC-405F-B9A7-47440CB170C7}" type="pres">
      <dgm:prSet presAssocID="{DB289634-D0B0-41D2-A9BE-495600AF9BBB}" presName="space" presStyleCnt="0"/>
      <dgm:spPr/>
    </dgm:pt>
    <dgm:pt modelId="{0BD370E7-A86A-4043-89AF-FA847FF8FBB6}" type="pres">
      <dgm:prSet presAssocID="{DB289634-D0B0-41D2-A9BE-495600AF9BBB}" presName="rect1" presStyleLbl="alignAcc1" presStyleIdx="0" presStyleCnt="1"/>
      <dgm:spPr/>
      <dgm:t>
        <a:bodyPr/>
        <a:lstStyle/>
        <a:p>
          <a:endParaRPr lang="en-US"/>
        </a:p>
      </dgm:t>
    </dgm:pt>
    <dgm:pt modelId="{7A638A13-B386-4E00-BFE1-28BBA8D06EB4}" type="pres">
      <dgm:prSet presAssocID="{DB289634-D0B0-41D2-A9BE-495600AF9BBB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026762-C56E-4C48-ADF6-7F1655CE44F4}" type="presOf" srcId="{DB289634-D0B0-41D2-A9BE-495600AF9BBB}" destId="{0BD370E7-A86A-4043-89AF-FA847FF8FBB6}" srcOrd="0" destOrd="0" presId="urn:microsoft.com/office/officeart/2005/8/layout/target3"/>
    <dgm:cxn modelId="{469FAC4D-62B4-42D3-AF00-4BAE8122F37A}" srcId="{3E0BBD96-B801-442D-9BC0-9D82994AE7FE}" destId="{DB289634-D0B0-41D2-A9BE-495600AF9BBB}" srcOrd="0" destOrd="0" parTransId="{96A476AD-4B9A-41E8-B862-1D4B3822354A}" sibTransId="{17B0E9B7-9B7E-4FA5-BBC3-251E1D4DD51C}"/>
    <dgm:cxn modelId="{97746183-62F0-403E-9B60-02FA24678158}" type="presOf" srcId="{DB289634-D0B0-41D2-A9BE-495600AF9BBB}" destId="{7A638A13-B386-4E00-BFE1-28BBA8D06EB4}" srcOrd="1" destOrd="0" presId="urn:microsoft.com/office/officeart/2005/8/layout/target3"/>
    <dgm:cxn modelId="{74167BF3-3611-4052-A09A-08DBF20DECCA}" type="presOf" srcId="{3E0BBD96-B801-442D-9BC0-9D82994AE7FE}" destId="{F4C816BF-D4D0-41D7-9A9D-846E1EF364EE}" srcOrd="0" destOrd="0" presId="urn:microsoft.com/office/officeart/2005/8/layout/target3"/>
    <dgm:cxn modelId="{A833983A-2B74-4A01-A7CB-64C494169252}" type="presParOf" srcId="{F4C816BF-D4D0-41D7-9A9D-846E1EF364EE}" destId="{10C4CDD7-1700-4D9A-B49D-90BF3F7E3ECF}" srcOrd="0" destOrd="0" presId="urn:microsoft.com/office/officeart/2005/8/layout/target3"/>
    <dgm:cxn modelId="{88486B19-C255-43E4-A981-29416C45A924}" type="presParOf" srcId="{F4C816BF-D4D0-41D7-9A9D-846E1EF364EE}" destId="{FC8B7103-C7DC-405F-B9A7-47440CB170C7}" srcOrd="1" destOrd="0" presId="urn:microsoft.com/office/officeart/2005/8/layout/target3"/>
    <dgm:cxn modelId="{654A1D5E-0B9D-4137-B579-09F67BC985F0}" type="presParOf" srcId="{F4C816BF-D4D0-41D7-9A9D-846E1EF364EE}" destId="{0BD370E7-A86A-4043-89AF-FA847FF8FBB6}" srcOrd="2" destOrd="0" presId="urn:microsoft.com/office/officeart/2005/8/layout/target3"/>
    <dgm:cxn modelId="{721F02E2-76BD-4618-9779-1F6801485669}" type="presParOf" srcId="{F4C816BF-D4D0-41D7-9A9D-846E1EF364EE}" destId="{7A638A13-B386-4E00-BFE1-28BBA8D06EB4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4CDD7-1700-4D9A-B49D-90BF3F7E3ECF}">
      <dsp:nvSpPr>
        <dsp:cNvPr id="0" name=""/>
        <dsp:cNvSpPr/>
      </dsp:nvSpPr>
      <dsp:spPr>
        <a:xfrm>
          <a:off x="-1077" y="0"/>
          <a:ext cx="5323283" cy="53189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370E7-A86A-4043-89AF-FA847FF8FBB6}">
      <dsp:nvSpPr>
        <dsp:cNvPr id="0" name=""/>
        <dsp:cNvSpPr/>
      </dsp:nvSpPr>
      <dsp:spPr>
        <a:xfrm>
          <a:off x="2660564" y="0"/>
          <a:ext cx="8315460" cy="53189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baseline="0" dirty="0" smtClean="0">
              <a:solidFill>
                <a:srgbClr val="0070C0"/>
              </a:solidFill>
            </a:rPr>
            <a:t>Mr. </a:t>
          </a:r>
          <a:r>
            <a:rPr lang="en-US" sz="2800" b="1" kern="1200" baseline="0" dirty="0" err="1" smtClean="0">
              <a:solidFill>
                <a:srgbClr val="0070C0"/>
              </a:solidFill>
            </a:rPr>
            <a:t>Amol</a:t>
          </a:r>
          <a:r>
            <a:rPr lang="en-US" sz="2800" b="1" kern="1200" baseline="0" dirty="0" smtClean="0">
              <a:solidFill>
                <a:srgbClr val="0070C0"/>
              </a:solidFill>
            </a:rPr>
            <a:t> </a:t>
          </a:r>
          <a:r>
            <a:rPr lang="en-US" sz="2800" b="1" kern="1200" baseline="0" dirty="0" err="1" smtClean="0">
              <a:solidFill>
                <a:srgbClr val="0070C0"/>
              </a:solidFill>
            </a:rPr>
            <a:t>Jadhav</a:t>
          </a:r>
          <a:r>
            <a:rPr lang="en-US" sz="3000" b="1" kern="1200" baseline="0" dirty="0" smtClean="0">
              <a:solidFill>
                <a:srgbClr val="C00000"/>
              </a:solidFill>
            </a:rPr>
            <a:t/>
          </a:r>
          <a:br>
            <a:rPr lang="en-US" sz="3000" b="1" kern="1200" baseline="0" dirty="0" smtClean="0">
              <a:solidFill>
                <a:srgbClr val="C00000"/>
              </a:solidFill>
            </a:rPr>
          </a:br>
          <a:r>
            <a:rPr lang="en-US" sz="2400" b="1" kern="1200" baseline="0" dirty="0" smtClean="0">
              <a:solidFill>
                <a:srgbClr val="0070C0"/>
              </a:solidFill>
            </a:rPr>
            <a:t>Assistant Professor</a:t>
          </a:r>
          <a:br>
            <a:rPr lang="en-US" sz="2400" b="1" kern="1200" baseline="0" dirty="0" smtClean="0">
              <a:solidFill>
                <a:srgbClr val="0070C0"/>
              </a:solidFill>
            </a:rPr>
          </a:br>
          <a:r>
            <a:rPr lang="en-US" sz="2400" b="1" kern="1200" baseline="0" dirty="0" smtClean="0">
              <a:solidFill>
                <a:srgbClr val="0070C0"/>
              </a:solidFill>
            </a:rPr>
            <a:t>Department of Mathematics</a:t>
          </a:r>
          <a:br>
            <a:rPr lang="en-US" sz="2400" b="1" kern="1200" baseline="0" dirty="0" smtClean="0">
              <a:solidFill>
                <a:srgbClr val="0070C0"/>
              </a:solidFill>
            </a:rPr>
          </a:br>
          <a:r>
            <a:rPr lang="en-US" sz="2400" b="1" kern="1200" baseline="0" dirty="0" err="1" smtClean="0">
              <a:solidFill>
                <a:srgbClr val="0070C0"/>
              </a:solidFill>
            </a:rPr>
            <a:t>Vidya</a:t>
          </a:r>
          <a:r>
            <a:rPr lang="en-US" sz="2400" b="1" kern="1200" baseline="0" dirty="0" smtClean="0">
              <a:solidFill>
                <a:srgbClr val="0070C0"/>
              </a:solidFill>
            </a:rPr>
            <a:t> </a:t>
          </a:r>
          <a:r>
            <a:rPr lang="en-US" sz="2400" b="1" kern="1200" baseline="0" smtClean="0">
              <a:solidFill>
                <a:srgbClr val="0070C0"/>
              </a:solidFill>
            </a:rPr>
            <a:t>Pratishthan’s</a:t>
          </a:r>
          <a:r>
            <a:rPr lang="en-US" sz="2400" b="1" kern="1200" baseline="0" dirty="0" smtClean="0">
              <a:solidFill>
                <a:srgbClr val="0070C0"/>
              </a:solidFill>
            </a:rPr>
            <a:t> </a:t>
          </a:r>
          <a:r>
            <a:rPr lang="en-US" sz="2400" b="1" kern="1200" baseline="0" dirty="0" err="1" smtClean="0">
              <a:solidFill>
                <a:srgbClr val="0070C0"/>
              </a:solidFill>
            </a:rPr>
            <a:t>Kamalnayan</a:t>
          </a:r>
          <a:r>
            <a:rPr lang="en-US" sz="2400" b="1" kern="1200" baseline="0" dirty="0" smtClean="0">
              <a:solidFill>
                <a:srgbClr val="0070C0"/>
              </a:solidFill>
            </a:rPr>
            <a:t> Bajaj Institute of Engineering and Technology, </a:t>
          </a:r>
          <a:r>
            <a:rPr lang="en-US" sz="2400" b="1" kern="1200" baseline="0" dirty="0" err="1" smtClean="0">
              <a:solidFill>
                <a:srgbClr val="0070C0"/>
              </a:solidFill>
            </a:rPr>
            <a:t>Baramati</a:t>
          </a:r>
          <a:r>
            <a:rPr lang="en-US" sz="2800" b="1" kern="1200" baseline="0" dirty="0" smtClean="0">
              <a:solidFill>
                <a:srgbClr val="0070C0"/>
              </a:solidFill>
            </a:rPr>
            <a:t/>
          </a:r>
          <a:br>
            <a:rPr lang="en-US" sz="2800" b="1" kern="1200" baseline="0" dirty="0" smtClean="0">
              <a:solidFill>
                <a:srgbClr val="0070C0"/>
              </a:solidFill>
            </a:rPr>
          </a:br>
          <a:endParaRPr lang="en-US" sz="2800" b="1" kern="1200" baseline="0" dirty="0" smtClean="0">
            <a:solidFill>
              <a:srgbClr val="0070C0"/>
            </a:solidFill>
          </a:endParaRPr>
        </a:p>
        <a:p>
          <a:pPr lvl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baseline="0" dirty="0" smtClean="0">
              <a:solidFill>
                <a:srgbClr val="C00000"/>
              </a:solidFill>
            </a:rPr>
            <a:t>Subject: Engineering Mathematics-III</a:t>
          </a:r>
          <a:br>
            <a:rPr lang="en-US" sz="2800" b="1" kern="1200" baseline="0" dirty="0" smtClean="0">
              <a:solidFill>
                <a:srgbClr val="C00000"/>
              </a:solidFill>
            </a:rPr>
          </a:br>
          <a:r>
            <a:rPr lang="en-US" sz="2800" b="1" kern="1200" baseline="0" dirty="0" smtClean="0">
              <a:solidFill>
                <a:srgbClr val="C00000"/>
              </a:solidFill>
            </a:rPr>
            <a:t>Topic: Inverse Z-Transform</a:t>
          </a:r>
          <a:r>
            <a:rPr lang="en-US" sz="2800" b="1" kern="1200" baseline="0" dirty="0" smtClean="0">
              <a:solidFill>
                <a:schemeClr val="accent1">
                  <a:lumMod val="75000"/>
                </a:schemeClr>
              </a:solidFill>
            </a:rPr>
            <a:t/>
          </a:r>
          <a:br>
            <a:rPr lang="en-US" sz="2800" b="1" kern="1200" baseline="0" dirty="0" smtClean="0">
              <a:solidFill>
                <a:schemeClr val="accent1">
                  <a:lumMod val="75000"/>
                </a:schemeClr>
              </a:solidFill>
            </a:rPr>
          </a:br>
          <a:r>
            <a:rPr lang="en-US" sz="3200" b="1" kern="1200" baseline="0" dirty="0" smtClean="0">
              <a:solidFill>
                <a:srgbClr val="C00000"/>
              </a:solidFill>
            </a:rPr>
            <a:t>Lecture No.- 06</a:t>
          </a:r>
          <a:endParaRPr lang="en-US" sz="3200" kern="1200" dirty="0">
            <a:solidFill>
              <a:srgbClr val="C00000"/>
            </a:solidFill>
          </a:endParaRPr>
        </a:p>
      </dsp:txBody>
      <dsp:txXfrm>
        <a:off x="2660564" y="0"/>
        <a:ext cx="8315460" cy="5318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43607464"/>
              </p:ext>
            </p:extLst>
          </p:nvPr>
        </p:nvGraphicFramePr>
        <p:xfrm>
          <a:off x="628917" y="347730"/>
          <a:ext cx="10974948" cy="531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:\Users\Amol Jadhav\Desktop\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64" y="2303174"/>
            <a:ext cx="1227788" cy="12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2426" y="231819"/>
                <a:ext cx="11230379" cy="5653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800" dirty="0" smtClean="0">
                    <a:solidFill>
                      <a:srgbClr val="C00000"/>
                    </a:solidFill>
                  </a:rPr>
                  <a:t>4.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, 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𝑖𝑓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&lt;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Solution: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use partial fraction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A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B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den>
                    </m:f>
                    <m:box>
                      <m:box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box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A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B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box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B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By putting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𝑎𝑛𝑑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we get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=5  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𝑎𝑛𝑑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=−4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5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−4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Take inverse Z transform on both sides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6" y="231819"/>
                <a:ext cx="11230379" cy="5653825"/>
              </a:xfrm>
              <a:prstGeom prst="rect">
                <a:avLst/>
              </a:prstGeom>
              <a:blipFill rotWithShape="1">
                <a:blip r:embed="rId2"/>
                <a:stretch>
                  <a:fillRect l="-489" t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5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2426" y="231819"/>
                <a:ext cx="11230379" cy="5898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5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−4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=5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−4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	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…(1)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Given </a:t>
                </a:r>
                <a:r>
                  <a:rPr lang="en-US" sz="2800" dirty="0">
                    <a:solidFill>
                      <a:schemeClr val="tx2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&lt;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that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and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&lt;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800" dirty="0" smtClean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&gt;|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𝑎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 smtClean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&lt;|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𝑎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Here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means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&gt;|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And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&lt;|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|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6" y="231819"/>
                <a:ext cx="11230379" cy="5898525"/>
              </a:xfrm>
              <a:prstGeom prst="rect">
                <a:avLst/>
              </a:prstGeom>
              <a:blipFill rotWithShape="1">
                <a:blip r:embed="rId2"/>
                <a:stretch>
                  <a:fillRect l="-489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29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2426" y="515155"/>
                <a:ext cx="11230379" cy="53704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800" dirty="0" smtClean="0">
                    <a:solidFill>
                      <a:schemeClr val="tx2"/>
                    </a:solidFill>
                  </a:rPr>
                  <a:t>Equation (1) becomes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5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−4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=5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=5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−4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5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−4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6" y="515155"/>
                <a:ext cx="11230379" cy="5370489"/>
              </a:xfrm>
              <a:prstGeom prst="rect">
                <a:avLst/>
              </a:prstGeom>
              <a:blipFill rotWithShape="1">
                <a:blip r:embed="rId2"/>
                <a:stretch>
                  <a:fillRect l="-489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28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2426" y="231819"/>
                <a:ext cx="11230379" cy="5898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800" dirty="0" smtClean="0">
                    <a:solidFill>
                      <a:srgbClr val="C00000"/>
                    </a:solidFill>
                  </a:rPr>
                  <a:t>5.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, 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𝑖𝑓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Solution: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use partial fraction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A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B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  <m:box>
                      <m:box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box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A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B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box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∴1=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B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By putting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and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we get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A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=6 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and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B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6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6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6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Take inverse Z transform on both sides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6" y="231819"/>
                <a:ext cx="11230379" cy="5898525"/>
              </a:xfrm>
              <a:prstGeom prst="rect">
                <a:avLst/>
              </a:prstGeom>
              <a:blipFill rotWithShape="1">
                <a:blip r:embed="rId2"/>
                <a:stretch>
                  <a:fillRect l="-489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9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2426" y="244698"/>
                <a:ext cx="11230379" cy="61947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4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6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6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=6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−6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4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		…(1)</a:t>
                </a: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 obviously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solidFill>
                          <a:schemeClr val="tx2"/>
                        </a:solidFill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800" dirty="0" smtClean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&gt;|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𝑎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Here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&gt;|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And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&gt;|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Equation (1) becomes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=6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−6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6" y="244698"/>
                <a:ext cx="11230379" cy="6194739"/>
              </a:xfrm>
              <a:prstGeom prst="rect">
                <a:avLst/>
              </a:prstGeom>
              <a:blipFill rotWithShape="1">
                <a:blip r:embed="rId2"/>
                <a:stretch>
                  <a:fillRect l="-489" t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7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642" y="103028"/>
            <a:ext cx="9767552" cy="673994"/>
          </a:xfrm>
        </p:spPr>
        <p:txBody>
          <a:bodyPr/>
          <a:lstStyle/>
          <a:p>
            <a:r>
              <a:rPr lang="en-US" dirty="0" smtClean="0">
                <a:effectLst/>
              </a:rPr>
              <a:t>INVERSE Z-Transform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04553" y="875760"/>
                <a:ext cx="9839458" cy="220229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3400" dirty="0">
                    <a:solidFill>
                      <a:srgbClr val="C00000"/>
                    </a:solidFill>
                  </a:rPr>
                  <a:t>Definition</a:t>
                </a:r>
                <a:r>
                  <a:rPr lang="en-US" sz="3400" dirty="0" smtClean="0">
                    <a:solidFill>
                      <a:schemeClr val="tx2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d>
                      <m:dPr>
                        <m:begChr m:val="{"/>
                        <m:endChr m:val="}"/>
                        <m:ctrlPr>
                          <a:rPr lang="en-US" sz="3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chemeClr val="tx2"/>
                            </a:solidFill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3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e>
                        </m:d>
                      </m:e>
                    </m:d>
                    <m: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>
                    <a:solidFill>
                      <a:schemeClr val="tx2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34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4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3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k</m:t>
                    </m:r>
                    <m:r>
                      <a:rPr lang="en-US" sz="340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>
                    <a:solidFill>
                      <a:schemeClr val="tx2"/>
                    </a:solidFill>
                  </a:rPr>
                  <a:t> is called as inverse </a:t>
                </a:r>
                <a:r>
                  <a:rPr lang="en-US" sz="3400" dirty="0" smtClean="0">
                    <a:solidFill>
                      <a:schemeClr val="tx2"/>
                    </a:solidFill>
                  </a:rPr>
                  <a:t>Z-transform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US" sz="3200" dirty="0">
                    <a:solidFill>
                      <a:srgbClr val="C00000"/>
                    </a:solidFill>
                  </a:rPr>
                  <a:t>Methods for finding Inverse Z Transform:</a:t>
                </a:r>
              </a:p>
              <a:p>
                <a:pPr lvl="0"/>
                <a:r>
                  <a:rPr lang="en-US" sz="3200" dirty="0">
                    <a:solidFill>
                      <a:srgbClr val="002060"/>
                    </a:solidFill>
                  </a:rPr>
                  <a:t>Partial Fraction Method:</a:t>
                </a:r>
              </a:p>
              <a:p>
                <a:pPr lvl="0"/>
                <a:r>
                  <a:rPr lang="en-US" sz="3200" dirty="0">
                    <a:solidFill>
                      <a:srgbClr val="002060"/>
                    </a:solidFill>
                  </a:rPr>
                  <a:t>Power Series Method</a:t>
                </a:r>
              </a:p>
              <a:p>
                <a:pPr lvl="0"/>
                <a:r>
                  <a:rPr lang="en-US" sz="3200" dirty="0">
                    <a:solidFill>
                      <a:srgbClr val="002060"/>
                    </a:solidFill>
                  </a:rPr>
                  <a:t>Inversion integral Method by using Residues</a:t>
                </a:r>
                <a:r>
                  <a:rPr lang="en-US" sz="3200" dirty="0"/>
                  <a:t>:</a:t>
                </a:r>
              </a:p>
              <a:p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endParaRPr lang="en-US" sz="28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553" y="875760"/>
                <a:ext cx="9839458" cy="2202290"/>
              </a:xfrm>
              <a:blipFill rotWithShape="1">
                <a:blip r:embed="rId2"/>
                <a:stretch>
                  <a:fillRect l="-124" t="-5263" b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1182711" y="3088775"/>
            <a:ext cx="10406128" cy="491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Table of Inverse Z-transform: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323853"/>
                  </p:ext>
                </p:extLst>
              </p:nvPr>
            </p:nvGraphicFramePr>
            <p:xfrm>
              <a:off x="1287888" y="3618960"/>
              <a:ext cx="9491728" cy="2408353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2299265"/>
                    <a:gridCol w="2604687"/>
                    <a:gridCol w="2299265"/>
                    <a:gridCol w="2288511"/>
                  </a:tblGrid>
                  <a:tr h="59347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  <a:effectLst/>
                            </a:rPr>
                            <a:t>Sr. No</a:t>
                          </a:r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  <a:effectLst/>
                            </a:rPr>
                            <a:t>F(z)</a:t>
                          </a:r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f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k</m:t>
                                        </m:r>
                                      </m:e>
                                    </m:d>
                                    <m: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52491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;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k</m:t>
                                </m:r>
                                <m:r>
                                  <a:rPr lang="en-US" sz="18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;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k</m:t>
                                </m:r>
                                <m:r>
                                  <a:rPr lang="en-US" sz="18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6460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64394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800">
                              <a:solidFill>
                                <a:schemeClr val="tx2"/>
                              </a:solidFill>
                              <a:effectLst/>
                            </a:rPr>
                            <a:t>2</a:t>
                          </a:r>
                          <a:endParaRPr lang="en-US" sz="18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8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323853"/>
                  </p:ext>
                </p:extLst>
              </p:nvPr>
            </p:nvGraphicFramePr>
            <p:xfrm>
              <a:off x="1287888" y="3618960"/>
              <a:ext cx="9491728" cy="2408353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2299265"/>
                    <a:gridCol w="2604687"/>
                    <a:gridCol w="2299265"/>
                    <a:gridCol w="2288511"/>
                  </a:tblGrid>
                  <a:tr h="59347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  <a:effectLst/>
                            </a:rPr>
                            <a:t>Sr. No</a:t>
                          </a:r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  <a:effectLst/>
                            </a:rPr>
                            <a:t>F(z)</a:t>
                          </a:r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106773" t="-1031" r="-133" b="-30721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52491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212698" t="-113953" r="-99471" b="-246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315200" t="-113953" r="-267" b="-246512"/>
                          </a:stretch>
                        </a:blipFill>
                      </a:tcPr>
                    </a:tc>
                  </a:tr>
                  <a:tr h="6460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800" dirty="0">
                              <a:solidFill>
                                <a:schemeClr val="tx2"/>
                              </a:solidFill>
                              <a:effectLst/>
                            </a:rPr>
                            <a:t>1</a:t>
                          </a:r>
                          <a:endParaRPr lang="en-US" sz="18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88290" t="-173585" r="-17658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212698" t="-173585" r="-994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315200" t="-173585" r="-267" b="-100000"/>
                          </a:stretch>
                        </a:blipFill>
                      </a:tcPr>
                    </a:tc>
                  </a:tr>
                  <a:tr h="64394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800">
                              <a:solidFill>
                                <a:schemeClr val="tx2"/>
                              </a:solidFill>
                              <a:effectLst/>
                            </a:rPr>
                            <a:t>2</a:t>
                          </a:r>
                          <a:endParaRPr lang="en-US" sz="18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88290" t="-273585" r="-176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212698" t="-273585" r="-99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3"/>
                          <a:stretch>
                            <a:fillRect l="-315200" t="-273585" r="-2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60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753664"/>
                  </p:ext>
                </p:extLst>
              </p:nvPr>
            </p:nvGraphicFramePr>
            <p:xfrm>
              <a:off x="1249250" y="347728"/>
              <a:ext cx="10019765" cy="5692464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2427177"/>
                    <a:gridCol w="2749587"/>
                    <a:gridCol w="2427177"/>
                    <a:gridCol w="2415824"/>
                  </a:tblGrid>
                  <a:tr h="505441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Sr. No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F(z)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f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k</m:t>
                                        </m:r>
                                      </m:e>
                                    </m:d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705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;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k</m:t>
                                </m:r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</m:d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;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k</m:t>
                                </m:r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5780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3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</m:sup>
                                </m:sSup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 (1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</m:sup>
                                </m:sSup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)=−1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5780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4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− 1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6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5780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5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a</m:t>
                                        </m:r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ka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ka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62471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6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z</m:t>
                                        </m:r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a</m:t>
                                        </m:r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612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7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zsinα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zcosα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sinαk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-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5896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8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cosα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]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zcosα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cosαk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-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5896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9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zsinhα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zcoshα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sinhαk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-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5896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10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coshα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]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zcoshα</m:t>
                                    </m:r>
                                    <m: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/>
                                  </a:rPr>
                                  <m:t>coshαk</m:t>
                                </m:r>
                              </m:oMath>
                            </m:oMathPara>
                          </a14:m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-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753664"/>
                  </p:ext>
                </p:extLst>
              </p:nvPr>
            </p:nvGraphicFramePr>
            <p:xfrm>
              <a:off x="1249250" y="347728"/>
              <a:ext cx="10019765" cy="5692464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2427177"/>
                    <a:gridCol w="2749587"/>
                    <a:gridCol w="2427177"/>
                    <a:gridCol w="2415824"/>
                  </a:tblGrid>
                  <a:tr h="505441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Sr. No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F(z)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106918" b="-102530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705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213033" t="-113699" r="-99248" b="-1065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315404" t="-113699" b="-1065753"/>
                          </a:stretch>
                        </a:blipFill>
                      </a:tcPr>
                    </a:tc>
                  </a:tr>
                  <a:tr h="5780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3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88470" t="-164211" r="-176275" b="-7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213033" t="-164211" r="-99248" b="-7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315404" t="-164211" b="-718947"/>
                          </a:stretch>
                        </a:blipFill>
                      </a:tcPr>
                    </a:tc>
                  </a:tr>
                  <a:tr h="5780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4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88470" t="-264211" r="-176275" b="-6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213033" t="-264211" r="-99248" b="-6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315404" t="-264211" b="-618947"/>
                          </a:stretch>
                        </a:blipFill>
                      </a:tcPr>
                    </a:tc>
                  </a:tr>
                  <a:tr h="5780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5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88470" t="-364211" r="-176275" b="-5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213033" t="-364211" r="-99248" b="-5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315404" t="-364211" b="-518947"/>
                          </a:stretch>
                        </a:blipFill>
                      </a:tcPr>
                    </a:tc>
                  </a:tr>
                  <a:tr h="62471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6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88470" t="-432353" r="-176275" b="-3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213033" t="-432353" r="-99248" b="-3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315404" t="-432353" b="-383333"/>
                          </a:stretch>
                        </a:blipFill>
                      </a:tcPr>
                    </a:tc>
                  </a:tr>
                  <a:tr h="6122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7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88470" t="-537624" r="-176275" b="-287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213033" t="-537624" r="-99248" b="-287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-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5896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8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88470" t="-670833" r="-176275" b="-2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213033" t="-670833" r="-99248" b="-2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-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5896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9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88470" t="-762887" r="-17627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213033" t="-762887" r="-992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-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  <a:tr h="5896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>
                              <a:solidFill>
                                <a:schemeClr val="tx2"/>
                              </a:solidFill>
                              <a:effectLst/>
                            </a:rPr>
                            <a:t>10</a:t>
                          </a:r>
                          <a:endParaRPr lang="en-US" sz="120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88470" t="-862887" r="-17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113" marR="65113" marT="0" marB="0" anchor="ctr">
                        <a:blipFill rotWithShape="1">
                          <a:blip r:embed="rId2"/>
                          <a:stretch>
                            <a:fillRect l="-213033" t="-862887" r="-992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  <a:tabLst>
                              <a:tab pos="457200" algn="l"/>
                            </a:tabLst>
                          </a:pPr>
                          <a:r>
                            <a:rPr lang="en-US" sz="1600" dirty="0">
                              <a:solidFill>
                                <a:schemeClr val="tx2"/>
                              </a:solidFill>
                              <a:effectLst/>
                            </a:rPr>
                            <a:t>-</a:t>
                          </a:r>
                          <a:endParaRPr lang="en-US" sz="1200" dirty="0">
                            <a:solidFill>
                              <a:schemeClr val="tx2"/>
                            </a:solidFill>
                            <a:effectLst/>
                            <a:latin typeface="Calibri"/>
                            <a:ea typeface="Droid Sans"/>
                            <a:cs typeface="Times New Roman"/>
                          </a:endParaRPr>
                        </a:p>
                      </a:txBody>
                      <a:tcPr marL="65113" marR="65113" marT="0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280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885" y="270457"/>
            <a:ext cx="10740979" cy="656822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800" dirty="0" smtClean="0">
                <a:solidFill>
                  <a:srgbClr val="7030A0"/>
                </a:solidFill>
              </a:rPr>
              <a:t>Examples on Method:1. Partial </a:t>
            </a:r>
            <a:r>
              <a:rPr lang="en-US" sz="2800" dirty="0">
                <a:solidFill>
                  <a:srgbClr val="7030A0"/>
                </a:solidFill>
              </a:rPr>
              <a:t>Fraction </a:t>
            </a:r>
            <a:r>
              <a:rPr lang="en-US" sz="2800" dirty="0" smtClean="0">
                <a:solidFill>
                  <a:srgbClr val="7030A0"/>
                </a:solidFill>
              </a:rPr>
              <a:t>Method</a:t>
            </a:r>
            <a:endParaRPr lang="en-US" sz="2800" dirty="0">
              <a:solidFill>
                <a:srgbClr val="7030A0"/>
              </a:solidFill>
            </a:endParaRPr>
          </a:p>
          <a:p>
            <a:pPr lvl="0"/>
            <a:endParaRPr lang="en-US" sz="28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60736" y="884346"/>
                <a:ext cx="10740979" cy="53619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800" dirty="0" smtClean="0">
                    <a:solidFill>
                      <a:srgbClr val="C00000"/>
                    </a:solidFill>
                  </a:rPr>
                  <a:t>1.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−1)(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, 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𝑖𝑓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1&lt;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&lt;2.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Solution: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−2)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use partial fraction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1)(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A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1)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B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</m:den>
                    </m:f>
                    <m:box>
                      <m:box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box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A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B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−2</m:t>
                                </m:r>
                              </m:e>
                            </m:d>
                          </m:den>
                        </m:f>
                      </m:e>
                    </m:box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∴1=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B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1)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By putting z=1 and z=2, A=-1, B=1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−1)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−2)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Take inverse Z transform on both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sides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	…(1)</a:t>
                </a:r>
              </a:p>
              <a:p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36" y="884346"/>
                <a:ext cx="10740979" cy="5361905"/>
              </a:xfrm>
              <a:prstGeom prst="rect">
                <a:avLst/>
              </a:prstGeom>
              <a:blipFill rotWithShape="1">
                <a:blip r:embed="rId2"/>
                <a:stretch>
                  <a:fillRect l="-511" t="-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6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15284" y="231819"/>
                <a:ext cx="10740979" cy="60401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	…(1)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1&lt;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&lt;2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that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is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1&lt;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and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 |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|&lt;2 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 smtClean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&gt;|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𝑎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&lt;|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𝑎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Here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&gt;|1|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And if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&lt;|2|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− 2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Equation (1) becomes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k</m:t>
                    </m:r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)=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1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84" y="231819"/>
                <a:ext cx="10740979" cy="6040191"/>
              </a:xfrm>
              <a:prstGeom prst="rect">
                <a:avLst/>
              </a:prstGeom>
              <a:blipFill rotWithShape="1">
                <a:blip r:embed="rId2"/>
                <a:stretch>
                  <a:fillRect l="-568" t="-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1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82579" y="231819"/>
                <a:ext cx="11230379" cy="5653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800" dirty="0" smtClean="0">
                    <a:solidFill>
                      <a:srgbClr val="C00000"/>
                    </a:solidFill>
                  </a:rPr>
                  <a:t>2.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−2)(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−3)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, 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𝑖𝑓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&lt;2.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Solution: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−2)(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−3)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use partial fraction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3)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A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B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3)</m:t>
                        </m:r>
                      </m:den>
                    </m:f>
                    <m:box>
                      <m:box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box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A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B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−2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−3</m:t>
                                </m:r>
                              </m:e>
                            </m:d>
                          </m:den>
                        </m:f>
                      </m:e>
                    </m:box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B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2)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By putting z=2 and z=3, A=-2, B=3</a:t>
                </a: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−2)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−3)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Take inverse Z transform on both sides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−2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−3)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=−2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+3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−3)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 (1</a:t>
                </a:r>
                <a:r>
                  <a:rPr lang="en-US" sz="2800" dirty="0">
                    <a:solidFill>
                      <a:schemeClr val="tx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79" y="231819"/>
                <a:ext cx="11230379" cy="5653825"/>
              </a:xfrm>
              <a:prstGeom prst="rect">
                <a:avLst/>
              </a:prstGeom>
              <a:blipFill rotWithShape="1">
                <a:blip r:embed="rId2"/>
                <a:stretch>
                  <a:fillRect l="-543" t="-216" b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0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82579" y="231819"/>
                <a:ext cx="11230379" cy="5653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Given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&lt;2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obviously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&lt;3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 smtClean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&lt;|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𝑎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Here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&lt;|2|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− 2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And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&lt;|3|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−3)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− 3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Equation (1) becomes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+3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=2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−3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k</m:t>
                    </m:r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79" y="231819"/>
                <a:ext cx="11230379" cy="5653825"/>
              </a:xfrm>
              <a:prstGeom prst="rect">
                <a:avLst/>
              </a:prstGeom>
              <a:blipFill rotWithShape="1">
                <a:blip r:embed="rId2"/>
                <a:stretch>
                  <a:fillRect l="-543" t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9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2426" y="231819"/>
                <a:ext cx="11230379" cy="5653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00000"/>
                  </a:lnSpc>
                </a:pPr>
                <a:r>
                  <a:rPr lang="en-US" sz="2800" dirty="0" smtClean="0">
                    <a:solidFill>
                      <a:srgbClr val="C00000"/>
                    </a:solidFill>
                  </a:rPr>
                  <a:t>3.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−2)(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−3)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, 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𝑖𝑓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&gt;3.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 dirty="0">
                    <a:solidFill>
                      <a:schemeClr val="tx2"/>
                    </a:solidFill>
                  </a:rPr>
                  <a:t>Solution: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−2)(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−3)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use partial fraction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3)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A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2)</m:t>
                        </m:r>
                      </m:den>
                    </m:f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B</m:t>
                        </m:r>
                      </m:num>
                      <m:den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3)</m:t>
                        </m:r>
                      </m:den>
                    </m:f>
                    <m:box>
                      <m:box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box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A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B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z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−2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−3</m:t>
                                </m:r>
                              </m:e>
                            </m:d>
                          </m:den>
                        </m:f>
                      </m:e>
                    </m:box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A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B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z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2)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 dirty="0">
                    <a:solidFill>
                      <a:schemeClr val="tx2"/>
                    </a:solidFill>
                  </a:rPr>
                  <a:t>By putting z=2 and z=3, A=-2, B=3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−2)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−3)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Take inverse Z transform on both sides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−2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−3)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=−2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+3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−3)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(1)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6" y="231819"/>
                <a:ext cx="11230379" cy="5653825"/>
              </a:xfrm>
              <a:prstGeom prst="rect">
                <a:avLst/>
              </a:prstGeom>
              <a:blipFill rotWithShape="1">
                <a:blip r:embed="rId2"/>
                <a:stretch>
                  <a:fillRect l="-489" b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8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2426" y="231819"/>
                <a:ext cx="11230379" cy="5653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8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77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23160" indent="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Given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&gt;3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obviously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&gt;2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 smtClean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&gt;|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𝑎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Here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&gt;|2|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−2)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And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&gt;|3|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−3)</m:t>
                            </m:r>
                          </m:den>
                        </m:f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>
                    <a:solidFill>
                      <a:schemeClr val="tx2"/>
                    </a:solidFill>
                  </a:rPr>
                  <a:t>Equation (1) becomes</a:t>
                </a: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+3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+3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∴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2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k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6" y="231819"/>
                <a:ext cx="11230379" cy="5653825"/>
              </a:xfrm>
              <a:prstGeom prst="rect">
                <a:avLst/>
              </a:prstGeom>
              <a:blipFill rotWithShape="1">
                <a:blip r:embed="rId2"/>
                <a:stretch>
                  <a:fillRect l="-489" t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59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tf03031023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tf03031023</Template>
  <TotalTime>746</TotalTime>
  <Words>2008</Words>
  <Application>Microsoft Office PowerPoint</Application>
  <PresentationFormat>Custom</PresentationFormat>
  <Paragraphs>135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tf03031023</vt:lpstr>
      <vt:lpstr>PowerPoint Presentation</vt:lpstr>
      <vt:lpstr>INVERSE Z-Transform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Windows User</dc:creator>
  <cp:lastModifiedBy>Windows User</cp:lastModifiedBy>
  <cp:revision>149</cp:revision>
  <dcterms:created xsi:type="dcterms:W3CDTF">2020-09-29T16:04:31Z</dcterms:created>
  <dcterms:modified xsi:type="dcterms:W3CDTF">2020-10-14T16:36:35Z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